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4B3B90-6067-4C21-B4F8-AC2DB537765B}" type="datetimeFigureOut">
              <a:rPr lang="en-US" smtClean="0"/>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24CC6D-CB4F-46CA-B709-21F44DA3B12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4B3B90-6067-4C21-B4F8-AC2DB537765B}" type="datetimeFigureOut">
              <a:rPr lang="en-US" smtClean="0"/>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24CC6D-CB4F-46CA-B709-21F44DA3B12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4B3B90-6067-4C21-B4F8-AC2DB537765B}" type="datetimeFigureOut">
              <a:rPr lang="en-US" smtClean="0"/>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24CC6D-CB4F-46CA-B709-21F44DA3B12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4B3B90-6067-4C21-B4F8-AC2DB537765B}" type="datetimeFigureOut">
              <a:rPr lang="en-US" smtClean="0"/>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24CC6D-CB4F-46CA-B709-21F44DA3B12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4B3B90-6067-4C21-B4F8-AC2DB537765B}" type="datetimeFigureOut">
              <a:rPr lang="en-US" smtClean="0"/>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24CC6D-CB4F-46CA-B709-21F44DA3B12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4B3B90-6067-4C21-B4F8-AC2DB537765B}" type="datetimeFigureOut">
              <a:rPr lang="en-US" smtClean="0"/>
              <a:t>10/9/2011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24CC6D-CB4F-46CA-B709-21F44DA3B12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4B3B90-6067-4C21-B4F8-AC2DB537765B}" type="datetimeFigureOut">
              <a:rPr lang="en-US" smtClean="0"/>
              <a:t>10/9/2011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24CC6D-CB4F-46CA-B709-21F44DA3B12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4B3B90-6067-4C21-B4F8-AC2DB537765B}" type="datetimeFigureOut">
              <a:rPr lang="en-US" smtClean="0"/>
              <a:t>10/9/2011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24CC6D-CB4F-46CA-B709-21F44DA3B12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4B3B90-6067-4C21-B4F8-AC2DB537765B}" type="datetimeFigureOut">
              <a:rPr lang="en-US" smtClean="0"/>
              <a:t>10/9/2011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24CC6D-CB4F-46CA-B709-21F44DA3B12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4B3B90-6067-4C21-B4F8-AC2DB537765B}" type="datetimeFigureOut">
              <a:rPr lang="en-US" smtClean="0"/>
              <a:t>10/9/2011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24CC6D-CB4F-46CA-B709-21F44DA3B12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4B3B90-6067-4C21-B4F8-AC2DB537765B}" type="datetimeFigureOut">
              <a:rPr lang="en-US" smtClean="0"/>
              <a:t>10/9/2011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24CC6D-CB4F-46CA-B709-21F44DA3B12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4B3B90-6067-4C21-B4F8-AC2DB537765B}" type="datetimeFigureOut">
              <a:rPr lang="en-US" smtClean="0"/>
              <a:t>10/9/2011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24CC6D-CB4F-46CA-B709-21F44DA3B12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dirty="0" smtClean="0"/>
              <a:t>Introduction to the Internship</a:t>
            </a:r>
            <a:br>
              <a:rPr lang="en-US" sz="4000" dirty="0" smtClean="0"/>
            </a:br>
            <a:r>
              <a:rPr lang="en-US" sz="4000" i="1" dirty="0" smtClean="0"/>
              <a:t>Cunningham</a:t>
            </a:r>
            <a:endParaRPr lang="en-US" sz="4000" i="1" dirty="0"/>
          </a:p>
        </p:txBody>
      </p:sp>
      <p:sp>
        <p:nvSpPr>
          <p:cNvPr id="3" name="Subtitle 2"/>
          <p:cNvSpPr>
            <a:spLocks noGrp="1"/>
          </p:cNvSpPr>
          <p:nvPr>
            <p:ph type="subTitle" idx="1"/>
          </p:nvPr>
        </p:nvSpPr>
        <p:spPr/>
        <p:txBody>
          <a:bodyPr/>
          <a:lstStyle/>
          <a:p>
            <a:r>
              <a:rPr lang="en-US" b="1" dirty="0" smtClean="0">
                <a:solidFill>
                  <a:schemeClr val="tx1"/>
                </a:solidFill>
              </a:rPr>
              <a:t>Pages 80 - 84</a:t>
            </a:r>
            <a:endParaRPr lang="en-US" b="1"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 continued</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School Improvement Planning (be a lead in the process with the principal – pre and post meeting analysis)</a:t>
            </a:r>
          </a:p>
          <a:p>
            <a:pPr>
              <a:buNone/>
            </a:pPr>
            <a:endParaRPr lang="en-US" dirty="0"/>
          </a:p>
          <a:p>
            <a:pPr>
              <a:buNone/>
            </a:pPr>
            <a:r>
              <a:rPr lang="en-US" dirty="0" smtClean="0"/>
              <a:t>Deliver a report to the Board of School Directors and/or a report to the faculty at a faculty meeting</a:t>
            </a:r>
          </a:p>
          <a:p>
            <a:pPr>
              <a:buNone/>
            </a:pPr>
            <a:endParaRPr lang="en-US" dirty="0"/>
          </a:p>
          <a:p>
            <a:pPr>
              <a:buNone/>
            </a:pPr>
            <a:r>
              <a:rPr lang="en-US" dirty="0" smtClean="0"/>
              <a:t>Grant Writing</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 continued</a:t>
            </a:r>
            <a:endParaRPr lang="en-US" dirty="0"/>
          </a:p>
        </p:txBody>
      </p:sp>
      <p:sp>
        <p:nvSpPr>
          <p:cNvPr id="3" name="Content Placeholder 2"/>
          <p:cNvSpPr>
            <a:spLocks noGrp="1"/>
          </p:cNvSpPr>
          <p:nvPr>
            <p:ph idx="1"/>
          </p:nvPr>
        </p:nvSpPr>
        <p:spPr/>
        <p:txBody>
          <a:bodyPr/>
          <a:lstStyle/>
          <a:p>
            <a:pPr>
              <a:buNone/>
            </a:pPr>
            <a:r>
              <a:rPr lang="en-US" dirty="0" smtClean="0"/>
              <a:t>Plan the January Staff Development Day activities  (Most schools have PD on MLK day)</a:t>
            </a:r>
          </a:p>
          <a:p>
            <a:pPr>
              <a:buNone/>
            </a:pPr>
            <a:endParaRPr lang="en-US" dirty="0"/>
          </a:p>
          <a:p>
            <a:pPr>
              <a:buNone/>
            </a:pPr>
            <a:r>
              <a:rPr lang="en-US" dirty="0" smtClean="0"/>
              <a:t>Create a “new” program (incentive program, PTO program, afterschool program, etc.)</a:t>
            </a:r>
          </a:p>
          <a:p>
            <a:pPr>
              <a:buNone/>
            </a:pPr>
            <a:endParaRPr lang="en-US" dirty="0"/>
          </a:p>
          <a:p>
            <a:pPr>
              <a:buNone/>
            </a:pPr>
            <a:r>
              <a:rPr lang="en-US" dirty="0" smtClean="0"/>
              <a:t>Conduct interviews for substitute teachers</a:t>
            </a:r>
          </a:p>
          <a:p>
            <a:pPr>
              <a:buNone/>
            </a:pPr>
            <a:endParaRPr lang="en-US" dirty="0"/>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 continued</a:t>
            </a:r>
            <a:endParaRPr lang="en-US" dirty="0"/>
          </a:p>
        </p:txBody>
      </p:sp>
      <p:sp>
        <p:nvSpPr>
          <p:cNvPr id="3" name="Content Placeholder 2"/>
          <p:cNvSpPr>
            <a:spLocks noGrp="1"/>
          </p:cNvSpPr>
          <p:nvPr>
            <p:ph idx="1"/>
          </p:nvPr>
        </p:nvSpPr>
        <p:spPr/>
        <p:txBody>
          <a:bodyPr/>
          <a:lstStyle/>
          <a:p>
            <a:pPr>
              <a:buNone/>
            </a:pPr>
            <a:r>
              <a:rPr lang="en-US" dirty="0" smtClean="0"/>
              <a:t>Analyze Attendance and work with the home-school visitor or person who works with truancy.</a:t>
            </a:r>
          </a:p>
          <a:p>
            <a:pPr>
              <a:buNone/>
            </a:pPr>
            <a:endParaRPr lang="en-US" dirty="0"/>
          </a:p>
          <a:p>
            <a:pPr>
              <a:buNone/>
            </a:pPr>
            <a:r>
              <a:rPr lang="en-US" dirty="0" smtClean="0"/>
              <a:t>Attend a truancy hearing at the DJ.</a:t>
            </a:r>
          </a:p>
          <a:p>
            <a:pPr>
              <a:buNone/>
            </a:pPr>
            <a:endParaRPr lang="en-US" dirty="0"/>
          </a:p>
          <a:p>
            <a:pPr>
              <a:buNone/>
            </a:pPr>
            <a:r>
              <a:rPr lang="en-US" dirty="0" smtClean="0"/>
              <a:t>Attend a policy violation/expulsion hearing at the Board level.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 continued</a:t>
            </a:r>
            <a:endParaRPr lang="en-US" dirty="0"/>
          </a:p>
        </p:txBody>
      </p:sp>
      <p:sp>
        <p:nvSpPr>
          <p:cNvPr id="3" name="Content Placeholder 2"/>
          <p:cNvSpPr>
            <a:spLocks noGrp="1"/>
          </p:cNvSpPr>
          <p:nvPr>
            <p:ph idx="1"/>
          </p:nvPr>
        </p:nvSpPr>
        <p:spPr/>
        <p:txBody>
          <a:bodyPr/>
          <a:lstStyle/>
          <a:p>
            <a:pPr>
              <a:buNone/>
            </a:pPr>
            <a:r>
              <a:rPr lang="en-US" dirty="0" smtClean="0"/>
              <a:t>Attend a workshop/conference outside the district.</a:t>
            </a:r>
          </a:p>
          <a:p>
            <a:pPr>
              <a:buNone/>
            </a:pPr>
            <a:endParaRPr lang="en-US" dirty="0"/>
          </a:p>
          <a:p>
            <a:pPr>
              <a:buNone/>
            </a:pPr>
            <a:r>
              <a:rPr lang="en-US" dirty="0" smtClean="0"/>
              <a:t>Supervision – parallel observations (not for evaluation)</a:t>
            </a:r>
          </a:p>
          <a:p>
            <a:pPr>
              <a:buNone/>
            </a:pPr>
            <a:endParaRPr lang="en-US" dirty="0"/>
          </a:p>
          <a:p>
            <a:pPr>
              <a:buNone/>
            </a:pPr>
            <a:r>
              <a:rPr lang="en-US" dirty="0" smtClean="0"/>
              <a:t>Conduct an afterschool workshop for the teachers on (technology, data, book talk, etc.)</a:t>
            </a:r>
          </a:p>
          <a:p>
            <a:pPr>
              <a:buNone/>
            </a:pPr>
            <a:endParaRPr lang="en-US" dirty="0"/>
          </a:p>
          <a:p>
            <a:pPr>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 continued</a:t>
            </a:r>
            <a:endParaRPr lang="en-US" dirty="0"/>
          </a:p>
        </p:txBody>
      </p:sp>
      <p:sp>
        <p:nvSpPr>
          <p:cNvPr id="3" name="Content Placeholder 2"/>
          <p:cNvSpPr>
            <a:spLocks noGrp="1"/>
          </p:cNvSpPr>
          <p:nvPr>
            <p:ph idx="1"/>
          </p:nvPr>
        </p:nvSpPr>
        <p:spPr/>
        <p:txBody>
          <a:bodyPr/>
          <a:lstStyle/>
          <a:p>
            <a:pPr>
              <a:buNone/>
            </a:pPr>
            <a:r>
              <a:rPr lang="en-US" dirty="0" smtClean="0"/>
              <a:t>Analyze a curriculum outside of your content area.  (i.e. Math – analyze Science)  Do you know the other subject areas?  You will need to if you are observing all the teachers in the building.</a:t>
            </a:r>
          </a:p>
          <a:p>
            <a:pPr>
              <a:buNone/>
            </a:pPr>
            <a:endParaRPr lang="en-US" dirty="0"/>
          </a:p>
          <a:p>
            <a:pPr>
              <a:buNone/>
            </a:pPr>
            <a:r>
              <a:rPr lang="en-US" dirty="0" smtClean="0"/>
              <a:t>Participate in curriculum writing – outside of your subject/content area</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 continued</a:t>
            </a:r>
            <a:endParaRPr lang="en-US" dirty="0"/>
          </a:p>
        </p:txBody>
      </p:sp>
      <p:sp>
        <p:nvSpPr>
          <p:cNvPr id="3" name="Content Placeholder 2"/>
          <p:cNvSpPr>
            <a:spLocks noGrp="1"/>
          </p:cNvSpPr>
          <p:nvPr>
            <p:ph idx="1"/>
          </p:nvPr>
        </p:nvSpPr>
        <p:spPr/>
        <p:txBody>
          <a:bodyPr/>
          <a:lstStyle/>
          <a:p>
            <a:pPr>
              <a:buNone/>
            </a:pPr>
            <a:r>
              <a:rPr lang="en-US" dirty="0" smtClean="0"/>
              <a:t>Attend a GIEP meeting</a:t>
            </a:r>
          </a:p>
          <a:p>
            <a:pPr>
              <a:buNone/>
            </a:pPr>
            <a:endParaRPr lang="en-US" dirty="0"/>
          </a:p>
          <a:p>
            <a:pPr>
              <a:buNone/>
            </a:pPr>
            <a:r>
              <a:rPr lang="en-US" dirty="0" smtClean="0"/>
              <a:t>Analyze policies and compare them to “administrative procedures” (i.e. safety and emergency procedures)</a:t>
            </a:r>
          </a:p>
          <a:p>
            <a:pPr>
              <a:buNone/>
            </a:pPr>
            <a:endParaRPr lang="en-US" dirty="0"/>
          </a:p>
          <a:p>
            <a:pPr>
              <a:buNone/>
            </a:pPr>
            <a:r>
              <a:rPr lang="en-US" dirty="0" smtClean="0"/>
              <a:t>Conduct a drill for an emergency (i.e. severe weather drill)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 continued</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Discuss the reports that are submitted from the building to the district and to PDE. (what are they and when are they due?)</a:t>
            </a:r>
          </a:p>
          <a:p>
            <a:pPr>
              <a:buNone/>
            </a:pPr>
            <a:endParaRPr lang="en-US" dirty="0"/>
          </a:p>
          <a:p>
            <a:pPr>
              <a:buNone/>
            </a:pPr>
            <a:r>
              <a:rPr lang="en-US" dirty="0" smtClean="0"/>
              <a:t>Participate in an induction meeting for new teachers – or analyze the induction program used in your district</a:t>
            </a:r>
          </a:p>
          <a:p>
            <a:pPr>
              <a:buNone/>
            </a:pPr>
            <a:endParaRPr lang="en-US" dirty="0"/>
          </a:p>
          <a:p>
            <a:pPr>
              <a:buNone/>
            </a:pPr>
            <a:r>
              <a:rPr lang="en-US" dirty="0" smtClean="0"/>
              <a:t>Athletics – what interactions does the principal have with the AD?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 continued</a:t>
            </a:r>
            <a:endParaRPr lang="en-US" dirty="0"/>
          </a:p>
        </p:txBody>
      </p:sp>
      <p:sp>
        <p:nvSpPr>
          <p:cNvPr id="3" name="Content Placeholder 2"/>
          <p:cNvSpPr>
            <a:spLocks noGrp="1"/>
          </p:cNvSpPr>
          <p:nvPr>
            <p:ph idx="1"/>
          </p:nvPr>
        </p:nvSpPr>
        <p:spPr/>
        <p:txBody>
          <a:bodyPr/>
          <a:lstStyle/>
          <a:p>
            <a:pPr>
              <a:buNone/>
            </a:pPr>
            <a:r>
              <a:rPr lang="en-US" dirty="0" smtClean="0"/>
              <a:t>Participate in the standardized testing process (inventory, security, documentation, etc.)</a:t>
            </a:r>
          </a:p>
          <a:p>
            <a:pPr>
              <a:buNone/>
            </a:pPr>
            <a:endParaRPr lang="en-US" dirty="0"/>
          </a:p>
          <a:p>
            <a:pPr>
              <a:buNone/>
            </a:pPr>
            <a:r>
              <a:rPr lang="en-US" dirty="0" smtClean="0"/>
              <a:t>Analyze the process for </a:t>
            </a:r>
            <a:r>
              <a:rPr lang="en-US" dirty="0" err="1" smtClean="0"/>
              <a:t>RtII</a:t>
            </a:r>
            <a:r>
              <a:rPr lang="en-US" dirty="0" smtClean="0"/>
              <a:t>, BIP, FBA, etc. with your pupil services and guidance staff</a:t>
            </a:r>
          </a:p>
          <a:p>
            <a:pPr>
              <a:buNone/>
            </a:pPr>
            <a:endParaRPr lang="en-US" dirty="0"/>
          </a:p>
          <a:p>
            <a:pPr>
              <a:buNone/>
            </a:pPr>
            <a:r>
              <a:rPr lang="en-US" dirty="0" smtClean="0"/>
              <a:t>Student Discipline (parallel, handle level 1, parent phone calls)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 continued</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Manage Textbook Inventory (as well as the cycle for replacing the textbooks in the building/district)  - Research the digital textbook initiative at the IU</a:t>
            </a:r>
          </a:p>
          <a:p>
            <a:pPr>
              <a:buNone/>
            </a:pPr>
            <a:endParaRPr lang="en-US" dirty="0"/>
          </a:p>
          <a:p>
            <a:pPr>
              <a:buNone/>
            </a:pPr>
            <a:r>
              <a:rPr lang="en-US" dirty="0" smtClean="0"/>
              <a:t>Purchase Order process</a:t>
            </a:r>
          </a:p>
          <a:p>
            <a:pPr>
              <a:buNone/>
            </a:pPr>
            <a:endParaRPr lang="en-US" dirty="0"/>
          </a:p>
          <a:p>
            <a:pPr>
              <a:buNone/>
            </a:pPr>
            <a:r>
              <a:rPr lang="en-US" dirty="0" smtClean="0"/>
              <a:t>Assist in the development of the Master Schedule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 continued</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Process for “Free and Reduced” membership (how does this work?)</a:t>
            </a:r>
          </a:p>
          <a:p>
            <a:pPr>
              <a:buNone/>
            </a:pPr>
            <a:endParaRPr lang="en-US" dirty="0"/>
          </a:p>
          <a:p>
            <a:pPr>
              <a:buNone/>
            </a:pPr>
            <a:r>
              <a:rPr lang="en-US" dirty="0" smtClean="0"/>
              <a:t>In-School Suspension (does it work?) What is the process for completing work?  Can it be improved?</a:t>
            </a:r>
          </a:p>
          <a:p>
            <a:pPr>
              <a:buNone/>
            </a:pPr>
            <a:endParaRPr lang="en-US" dirty="0"/>
          </a:p>
          <a:p>
            <a:pPr>
              <a:buNone/>
            </a:pPr>
            <a:r>
              <a:rPr lang="en-US" dirty="0" smtClean="0"/>
              <a:t>Performance Improvement Plan (do you know how it is implemented?)</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Mentor/Mentee Problems to Avoid</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Busy Work:</a:t>
            </a:r>
          </a:p>
          <a:p>
            <a:pPr>
              <a:buNone/>
            </a:pPr>
            <a:r>
              <a:rPr lang="en-US" dirty="0"/>
              <a:t>	</a:t>
            </a:r>
            <a:r>
              <a:rPr lang="en-US" dirty="0" smtClean="0"/>
              <a:t>Have you been exposed to or are you planning on spending time understanding the efficient and effective operation of the school?</a:t>
            </a:r>
          </a:p>
          <a:p>
            <a:pPr>
              <a:buNone/>
            </a:pPr>
            <a:endParaRPr lang="en-US" dirty="0"/>
          </a:p>
          <a:p>
            <a:pPr>
              <a:buNone/>
            </a:pPr>
            <a:r>
              <a:rPr lang="en-US" dirty="0" smtClean="0"/>
              <a:t>Bells			Filing System		</a:t>
            </a:r>
          </a:p>
          <a:p>
            <a:pPr>
              <a:buNone/>
            </a:pPr>
            <a:r>
              <a:rPr lang="en-US" dirty="0" smtClean="0"/>
              <a:t>Clocks		Student Management System</a:t>
            </a:r>
          </a:p>
          <a:p>
            <a:pPr>
              <a:buNone/>
            </a:pPr>
            <a:r>
              <a:rPr lang="en-US" dirty="0" smtClean="0"/>
              <a:t>PA System		Stamp and Mailing System</a:t>
            </a:r>
          </a:p>
          <a:p>
            <a:pPr>
              <a:buNone/>
            </a:pPr>
            <a:r>
              <a:rPr lang="en-US" dirty="0" smtClean="0"/>
              <a:t>Bus and Parent Pick-up  </a:t>
            </a:r>
          </a:p>
          <a:p>
            <a:pPr>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 continued</a:t>
            </a:r>
            <a:endParaRPr lang="en-US" dirty="0"/>
          </a:p>
        </p:txBody>
      </p:sp>
      <p:sp>
        <p:nvSpPr>
          <p:cNvPr id="3" name="Content Placeholder 2"/>
          <p:cNvSpPr>
            <a:spLocks noGrp="1"/>
          </p:cNvSpPr>
          <p:nvPr>
            <p:ph idx="1"/>
          </p:nvPr>
        </p:nvSpPr>
        <p:spPr/>
        <p:txBody>
          <a:bodyPr/>
          <a:lstStyle/>
          <a:p>
            <a:pPr>
              <a:buNone/>
            </a:pPr>
            <a:r>
              <a:rPr lang="en-US" dirty="0" smtClean="0"/>
              <a:t>Grievance Process (do you know the process and timeline?)</a:t>
            </a:r>
          </a:p>
          <a:p>
            <a:pPr>
              <a:buNone/>
            </a:pPr>
            <a:endParaRPr lang="en-US" dirty="0"/>
          </a:p>
          <a:p>
            <a:pPr>
              <a:buNone/>
            </a:pPr>
            <a:r>
              <a:rPr lang="en-US" dirty="0" smtClean="0"/>
              <a:t>School Community Relations (what is in place? Can it be improved?)</a:t>
            </a:r>
          </a:p>
          <a:p>
            <a:pPr>
              <a:buNone/>
            </a:pPr>
            <a:endParaRPr lang="en-US" dirty="0"/>
          </a:p>
          <a:p>
            <a:pPr>
              <a:buNone/>
            </a:pPr>
            <a:r>
              <a:rPr lang="en-US" dirty="0" smtClean="0"/>
              <a:t>Community/Business Involvement (what partnerships are in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 continued</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smtClean="0"/>
              <a:t>Volunteers and Parent Visitors (how are they monitored and what processes are in place?)</a:t>
            </a:r>
          </a:p>
          <a:p>
            <a:pPr>
              <a:buNone/>
            </a:pPr>
            <a:endParaRPr lang="en-US" dirty="0"/>
          </a:p>
          <a:p>
            <a:pPr>
              <a:buNone/>
            </a:pPr>
            <a:r>
              <a:rPr lang="en-US" dirty="0" smtClean="0"/>
              <a:t>Children and Youth Referrals (how does this work in the building? Guidance, admin, how is it followed up?</a:t>
            </a:r>
          </a:p>
          <a:p>
            <a:pPr>
              <a:buNone/>
            </a:pPr>
            <a:endParaRPr lang="en-US" dirty="0" smtClean="0"/>
          </a:p>
          <a:p>
            <a:pPr>
              <a:buNone/>
            </a:pPr>
            <a:r>
              <a:rPr lang="en-US" dirty="0" smtClean="0"/>
              <a:t>Fundraising – what are the policies and procedures?</a:t>
            </a:r>
          </a:p>
          <a:p>
            <a:pPr>
              <a:buNone/>
            </a:pPr>
            <a:endParaRPr lang="en-US" dirty="0"/>
          </a:p>
          <a:p>
            <a:pPr>
              <a:buNone/>
            </a:pPr>
            <a:r>
              <a:rPr lang="en-US" dirty="0" smtClean="0"/>
              <a:t>Student Council – what role and relationship does the principal have with the advisor and officers?</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 continued</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New Students – How are they acclimated to the school?  Student Buddies, video (how about new parents?) Can this be improved?</a:t>
            </a:r>
          </a:p>
          <a:p>
            <a:pPr>
              <a:buNone/>
            </a:pPr>
            <a:endParaRPr lang="en-US" dirty="0"/>
          </a:p>
          <a:p>
            <a:pPr>
              <a:buNone/>
            </a:pPr>
            <a:r>
              <a:rPr lang="en-US" dirty="0" smtClean="0"/>
              <a:t>Organize and Possibly Facilitate a Parenting Skills Course</a:t>
            </a:r>
          </a:p>
          <a:p>
            <a:pPr>
              <a:buNone/>
            </a:pPr>
            <a:endParaRPr lang="en-US" dirty="0"/>
          </a:p>
          <a:p>
            <a:pPr>
              <a:buNone/>
            </a:pPr>
            <a:r>
              <a:rPr lang="en-US" dirty="0" smtClean="0"/>
              <a:t>Diversity Awareness – Does your school do a good job with this?  Working with student groups FCA – what is the process for hanging posters for activities?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 continued</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Assembly – organize an assembly (many topics are available – possibly a guest speaker, how </a:t>
            </a:r>
            <a:r>
              <a:rPr lang="en-US" smtClean="0"/>
              <a:t>about Veterans </a:t>
            </a:r>
            <a:r>
              <a:rPr lang="en-US" dirty="0" smtClean="0"/>
              <a:t>Day?)  </a:t>
            </a:r>
          </a:p>
          <a:p>
            <a:pPr>
              <a:buNone/>
            </a:pPr>
            <a:endParaRPr lang="en-US" dirty="0"/>
          </a:p>
          <a:p>
            <a:pPr>
              <a:buNone/>
            </a:pPr>
            <a:r>
              <a:rPr lang="en-US" dirty="0" smtClean="0"/>
              <a:t>Bullying and Harassment -  Policy and Procedure review (run a student program)</a:t>
            </a:r>
          </a:p>
          <a:p>
            <a:pPr>
              <a:buNone/>
            </a:pPr>
            <a:endParaRPr lang="en-US" dirty="0"/>
          </a:p>
          <a:p>
            <a:pPr>
              <a:buNone/>
            </a:pPr>
            <a:r>
              <a:rPr lang="en-US" dirty="0" smtClean="0"/>
              <a:t>Submit an article for publication – topic of your choice (Ed Leadership magazine)</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 continued</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Administrators put in many hours </a:t>
            </a:r>
            <a:r>
              <a:rPr lang="en-US" b="1" dirty="0" smtClean="0"/>
              <a:t>before</a:t>
            </a:r>
            <a:r>
              <a:rPr lang="en-US" dirty="0" smtClean="0"/>
              <a:t> and </a:t>
            </a:r>
            <a:r>
              <a:rPr lang="en-US" b="1" dirty="0" smtClean="0"/>
              <a:t>after</a:t>
            </a:r>
            <a:r>
              <a:rPr lang="en-US" dirty="0" smtClean="0"/>
              <a:t> school.  Take on the role of the administrator at an afterschool, </a:t>
            </a:r>
            <a:r>
              <a:rPr lang="en-US" b="1" dirty="0" smtClean="0"/>
              <a:t>evening</a:t>
            </a:r>
            <a:r>
              <a:rPr lang="en-US" dirty="0" smtClean="0"/>
              <a:t>, or </a:t>
            </a:r>
            <a:r>
              <a:rPr lang="en-US" b="1" dirty="0" smtClean="0"/>
              <a:t>weekend</a:t>
            </a:r>
            <a:r>
              <a:rPr lang="en-US" dirty="0" smtClean="0"/>
              <a:t> function. </a:t>
            </a:r>
          </a:p>
          <a:p>
            <a:pPr>
              <a:buNone/>
            </a:pPr>
            <a:endParaRPr lang="en-US" dirty="0"/>
          </a:p>
          <a:p>
            <a:pPr>
              <a:buNone/>
            </a:pPr>
            <a:r>
              <a:rPr lang="en-US" dirty="0" smtClean="0"/>
              <a:t>[sports, music, socials, PTO, </a:t>
            </a:r>
          </a:p>
          <a:p>
            <a:pPr>
              <a:buNone/>
            </a:pPr>
            <a:endParaRPr lang="en-US" dirty="0"/>
          </a:p>
          <a:p>
            <a:pPr>
              <a:buNone/>
            </a:pPr>
            <a:r>
              <a:rPr lang="en-US" dirty="0" smtClean="0"/>
              <a:t>This will benefit both of you. </a:t>
            </a:r>
          </a:p>
          <a:p>
            <a:pPr>
              <a:buNone/>
            </a:pPr>
            <a:endParaRPr lang="en-US" dirty="0"/>
          </a:p>
          <a:p>
            <a:pPr>
              <a:buNone/>
            </a:pPr>
            <a:r>
              <a:rPr lang="en-US" dirty="0" smtClean="0"/>
              <a:t>Look for opportunities at both elementary and secondary levels.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Mentor/Mentee Problems to Avoid</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Interactions:</a:t>
            </a:r>
          </a:p>
          <a:p>
            <a:pPr>
              <a:buNone/>
            </a:pPr>
            <a:r>
              <a:rPr lang="en-US" dirty="0"/>
              <a:t>	</a:t>
            </a:r>
            <a:r>
              <a:rPr lang="en-US" dirty="0" smtClean="0"/>
              <a:t>Are you maintaining the balance between having the needed meetings and interactions and being too needy with your mentor?</a:t>
            </a:r>
          </a:p>
          <a:p>
            <a:pPr>
              <a:buNone/>
            </a:pPr>
            <a:endParaRPr lang="en-US" dirty="0" smtClean="0"/>
          </a:p>
          <a:p>
            <a:pPr>
              <a:buNone/>
            </a:pPr>
            <a:r>
              <a:rPr lang="en-US" dirty="0" smtClean="0"/>
              <a:t>Try to be aware of what is on your mentor’s plate.</a:t>
            </a:r>
          </a:p>
          <a:p>
            <a:pPr>
              <a:buNone/>
            </a:pPr>
            <a:endParaRPr lang="en-US" dirty="0"/>
          </a:p>
          <a:p>
            <a:pPr>
              <a:buNone/>
            </a:pPr>
            <a:r>
              <a:rPr lang="en-US" dirty="0" smtClean="0"/>
              <a:t>But be assertive and make sure you are getting exposure to the role of an administrator.</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Mentor/Mentee Problems to Avoid</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Unwilling to Share Duties:</a:t>
            </a:r>
          </a:p>
          <a:p>
            <a:pPr>
              <a:buNone/>
            </a:pPr>
            <a:r>
              <a:rPr lang="en-US" dirty="0"/>
              <a:t>	</a:t>
            </a:r>
            <a:r>
              <a:rPr lang="en-US" dirty="0" smtClean="0"/>
              <a:t>Trouble delegating</a:t>
            </a:r>
          </a:p>
          <a:p>
            <a:pPr>
              <a:buNone/>
            </a:pPr>
            <a:r>
              <a:rPr lang="en-US" dirty="0"/>
              <a:t>	</a:t>
            </a:r>
            <a:r>
              <a:rPr lang="en-US" dirty="0" smtClean="0"/>
              <a:t>Too Busy</a:t>
            </a:r>
          </a:p>
          <a:p>
            <a:pPr>
              <a:buNone/>
            </a:pPr>
            <a:r>
              <a:rPr lang="en-US" dirty="0"/>
              <a:t>	</a:t>
            </a:r>
            <a:r>
              <a:rPr lang="en-US" dirty="0" smtClean="0"/>
              <a:t>New Role to them as a mentor</a:t>
            </a:r>
          </a:p>
          <a:p>
            <a:pPr>
              <a:buNone/>
            </a:pPr>
            <a:r>
              <a:rPr lang="en-US" dirty="0"/>
              <a:t>	</a:t>
            </a:r>
            <a:r>
              <a:rPr lang="en-US" dirty="0" smtClean="0"/>
              <a:t>Protecting mentee from making mistakes</a:t>
            </a:r>
          </a:p>
          <a:p>
            <a:pPr>
              <a:buNone/>
            </a:pPr>
            <a:r>
              <a:rPr lang="en-US" dirty="0"/>
              <a:t>	</a:t>
            </a:r>
            <a:r>
              <a:rPr lang="en-US" dirty="0" smtClean="0"/>
              <a:t>Feel providing you with opportunities may 	challenge their effectiveness</a:t>
            </a:r>
          </a:p>
          <a:p>
            <a:pPr>
              <a:buNone/>
            </a:pPr>
            <a:r>
              <a:rPr lang="en-US" dirty="0" smtClean="0"/>
              <a:t>	Poor Relationship</a:t>
            </a:r>
          </a:p>
          <a:p>
            <a:pPr>
              <a:buNone/>
            </a:pPr>
            <a:r>
              <a:rPr lang="en-US" dirty="0"/>
              <a:t>	</a:t>
            </a:r>
            <a:endParaRPr lang="en-US" dirty="0" smtClean="0"/>
          </a:p>
          <a:p>
            <a:pPr>
              <a:buNone/>
            </a:pPr>
            <a:r>
              <a:rPr lang="en-US" dirty="0" smtClean="0"/>
              <a:t>Solution: We may need to look at other admin to help as a mentor and provide opportunities</a:t>
            </a:r>
          </a:p>
          <a:p>
            <a:pPr>
              <a:buNone/>
            </a:pPr>
            <a:r>
              <a:rPr lang="en-US" dirty="0"/>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Mentor/Mentee Problems to Avoid</a:t>
            </a:r>
            <a:endParaRPr lang="en-US" dirty="0"/>
          </a:p>
        </p:txBody>
      </p:sp>
      <p:sp>
        <p:nvSpPr>
          <p:cNvPr id="3" name="Content Placeholder 2"/>
          <p:cNvSpPr>
            <a:spLocks noGrp="1"/>
          </p:cNvSpPr>
          <p:nvPr>
            <p:ph idx="1"/>
          </p:nvPr>
        </p:nvSpPr>
        <p:spPr/>
        <p:txBody>
          <a:bodyPr/>
          <a:lstStyle/>
          <a:p>
            <a:pPr>
              <a:buNone/>
            </a:pPr>
            <a:r>
              <a:rPr lang="en-US" dirty="0" smtClean="0"/>
              <a:t>Culture of District and the Role of the Association:</a:t>
            </a:r>
          </a:p>
          <a:p>
            <a:pPr>
              <a:buNone/>
            </a:pPr>
            <a:endParaRPr lang="en-US" dirty="0"/>
          </a:p>
          <a:p>
            <a:pPr>
              <a:buNone/>
            </a:pPr>
            <a:r>
              <a:rPr lang="en-US" dirty="0" smtClean="0"/>
              <a:t>This will be different in each district and in each building.  You must honor this while making sure you are obtaining the experience that will benefit you as you move forward with your career.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Mentor/Mentee Problems to Avoid</a:t>
            </a:r>
            <a:endParaRPr lang="en-US" dirty="0"/>
          </a:p>
        </p:txBody>
      </p:sp>
      <p:sp>
        <p:nvSpPr>
          <p:cNvPr id="3" name="Content Placeholder 2"/>
          <p:cNvSpPr>
            <a:spLocks noGrp="1"/>
          </p:cNvSpPr>
          <p:nvPr>
            <p:ph idx="1"/>
          </p:nvPr>
        </p:nvSpPr>
        <p:spPr/>
        <p:txBody>
          <a:bodyPr/>
          <a:lstStyle/>
          <a:p>
            <a:pPr>
              <a:buNone/>
            </a:pPr>
            <a:r>
              <a:rPr lang="en-US" dirty="0" smtClean="0"/>
              <a:t>Loose Lips:</a:t>
            </a:r>
          </a:p>
          <a:p>
            <a:pPr>
              <a:buNone/>
            </a:pPr>
            <a:r>
              <a:rPr lang="en-US" dirty="0"/>
              <a:t>	C</a:t>
            </a:r>
            <a:r>
              <a:rPr lang="en-US" dirty="0" smtClean="0"/>
              <a:t>onduct yourself as a professional.</a:t>
            </a:r>
          </a:p>
          <a:p>
            <a:pPr>
              <a:buNone/>
            </a:pPr>
            <a:endParaRPr lang="en-US" dirty="0"/>
          </a:p>
          <a:p>
            <a:pPr>
              <a:buNone/>
            </a:pPr>
            <a:r>
              <a:rPr lang="en-US" dirty="0" smtClean="0"/>
              <a:t>Balance with log and experience.  Let’s talk this through.</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Planning Activities</a:t>
            </a:r>
            <a:br>
              <a:rPr lang="en-US" dirty="0" smtClean="0"/>
            </a:br>
            <a:r>
              <a:rPr lang="en-US" sz="3100" dirty="0" smtClean="0"/>
              <a:t>Cunningham</a:t>
            </a:r>
            <a:r>
              <a:rPr lang="en-US" dirty="0" smtClean="0"/>
              <a:t/>
            </a:r>
            <a:br>
              <a:rPr lang="en-US" dirty="0" smtClean="0"/>
            </a:br>
            <a:r>
              <a:rPr lang="en-US" sz="2000" dirty="0" smtClean="0"/>
              <a:t>pages 90 - 115</a:t>
            </a:r>
            <a:endParaRPr lang="en-US" sz="2000" dirty="0"/>
          </a:p>
        </p:txBody>
      </p:sp>
      <p:sp>
        <p:nvSpPr>
          <p:cNvPr id="3" name="Content Placeholder 2"/>
          <p:cNvSpPr>
            <a:spLocks noGrp="1"/>
          </p:cNvSpPr>
          <p:nvPr>
            <p:ph idx="1"/>
          </p:nvPr>
        </p:nvSpPr>
        <p:spPr/>
        <p:txBody>
          <a:bodyPr>
            <a:normAutofit/>
          </a:bodyPr>
          <a:lstStyle/>
          <a:p>
            <a:pPr>
              <a:buNone/>
            </a:pPr>
            <a:r>
              <a:rPr lang="en-US" dirty="0" smtClean="0"/>
              <a:t>Site (building) needs</a:t>
            </a:r>
          </a:p>
          <a:p>
            <a:pPr>
              <a:buNone/>
            </a:pPr>
            <a:endParaRPr lang="en-US" dirty="0"/>
          </a:p>
          <a:p>
            <a:pPr>
              <a:buNone/>
            </a:pPr>
            <a:r>
              <a:rPr lang="en-US" dirty="0" smtClean="0"/>
              <a:t>Your previous experiences</a:t>
            </a:r>
          </a:p>
          <a:p>
            <a:pPr>
              <a:buNone/>
            </a:pPr>
            <a:endParaRPr lang="en-US" dirty="0"/>
          </a:p>
          <a:p>
            <a:pPr>
              <a:buNone/>
            </a:pPr>
            <a:r>
              <a:rPr lang="en-US" dirty="0" smtClean="0"/>
              <a:t>Opportunity to experience genuine responsibility for leadership activities</a:t>
            </a:r>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Possible Activities</a:t>
            </a:r>
            <a:br>
              <a:rPr lang="en-US" dirty="0" smtClean="0"/>
            </a:br>
            <a:r>
              <a:rPr lang="en-US" sz="3100" dirty="0" smtClean="0"/>
              <a:t>Page 94</a:t>
            </a:r>
            <a:endParaRPr lang="en-US" sz="3100" dirty="0"/>
          </a:p>
        </p:txBody>
      </p:sp>
      <p:sp>
        <p:nvSpPr>
          <p:cNvPr id="3" name="Content Placeholder 2"/>
          <p:cNvSpPr>
            <a:spLocks noGrp="1"/>
          </p:cNvSpPr>
          <p:nvPr>
            <p:ph idx="1"/>
          </p:nvPr>
        </p:nvSpPr>
        <p:spPr/>
        <p:txBody>
          <a:bodyPr/>
          <a:lstStyle/>
          <a:p>
            <a:pPr>
              <a:buNone/>
            </a:pPr>
            <a:r>
              <a:rPr lang="en-US" dirty="0" smtClean="0"/>
              <a:t>Principal for a Day (late fall or spring)</a:t>
            </a:r>
          </a:p>
          <a:p>
            <a:pPr>
              <a:buNone/>
            </a:pPr>
            <a:endParaRPr lang="en-US" dirty="0" smtClean="0"/>
          </a:p>
          <a:p>
            <a:pPr>
              <a:buNone/>
            </a:pPr>
            <a:r>
              <a:rPr lang="en-US" dirty="0" smtClean="0"/>
              <a:t>Analyze test data (for another content area or a different grade level and lead a meeting with that group)</a:t>
            </a:r>
          </a:p>
          <a:p>
            <a:pPr>
              <a:buNone/>
            </a:pPr>
            <a:endParaRPr lang="en-US" dirty="0"/>
          </a:p>
          <a:p>
            <a:pPr>
              <a:buNone/>
            </a:pPr>
            <a:r>
              <a:rPr lang="en-US" dirty="0" smtClean="0"/>
              <a:t>Be part of the Strategic Planning Process – “comprehensive planning process”</a:t>
            </a:r>
          </a:p>
          <a:p>
            <a:pPr>
              <a:buNone/>
            </a:pPr>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 continued</a:t>
            </a:r>
            <a:endParaRPr lang="en-US" dirty="0"/>
          </a:p>
        </p:txBody>
      </p:sp>
      <p:sp>
        <p:nvSpPr>
          <p:cNvPr id="3" name="Content Placeholder 2"/>
          <p:cNvSpPr>
            <a:spLocks noGrp="1"/>
          </p:cNvSpPr>
          <p:nvPr>
            <p:ph idx="1"/>
          </p:nvPr>
        </p:nvSpPr>
        <p:spPr/>
        <p:txBody>
          <a:bodyPr/>
          <a:lstStyle/>
          <a:p>
            <a:pPr>
              <a:buNone/>
            </a:pPr>
            <a:r>
              <a:rPr lang="en-US" dirty="0" smtClean="0"/>
              <a:t>Newsletter/Wiki, etc. (for the staff from the admin)</a:t>
            </a:r>
          </a:p>
          <a:p>
            <a:pPr>
              <a:buNone/>
            </a:pPr>
            <a:endParaRPr lang="en-US" dirty="0"/>
          </a:p>
          <a:p>
            <a:pPr>
              <a:buNone/>
            </a:pPr>
            <a:r>
              <a:rPr lang="en-US" dirty="0" smtClean="0"/>
              <a:t>Lead a Book Talk </a:t>
            </a:r>
          </a:p>
          <a:p>
            <a:pPr>
              <a:buNone/>
            </a:pPr>
            <a:endParaRPr lang="en-US" dirty="0"/>
          </a:p>
          <a:p>
            <a:pPr>
              <a:buNone/>
            </a:pPr>
            <a:r>
              <a:rPr lang="en-US" dirty="0" smtClean="0"/>
              <a:t>Budget Development (be part of the process – outside of your department)</a:t>
            </a:r>
          </a:p>
          <a:p>
            <a:pPr>
              <a:buNone/>
            </a:pPr>
            <a:endParaRPr lang="en-US" dirty="0"/>
          </a:p>
          <a:p>
            <a:pPr>
              <a:buNone/>
            </a:pPr>
            <a:endParaRPr lang="en-US" dirty="0" smtClean="0"/>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TotalTime>
  <Words>912</Words>
  <Application>Microsoft Office PowerPoint</Application>
  <PresentationFormat>On-screen Show (4:3)</PresentationFormat>
  <Paragraphs>148</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Introduction to the Internship Cunningham</vt:lpstr>
      <vt:lpstr>Mentor/Mentee Problems to Avoid</vt:lpstr>
      <vt:lpstr>Mentor/Mentee Problems to Avoid</vt:lpstr>
      <vt:lpstr>Mentor/Mentee Problems to Avoid</vt:lpstr>
      <vt:lpstr>Mentor/Mentee Problems to Avoid</vt:lpstr>
      <vt:lpstr>Mentor/Mentee Problems to Avoid</vt:lpstr>
      <vt:lpstr>Planning Activities Cunningham pages 90 - 115</vt:lpstr>
      <vt:lpstr>Possible Activities Page 94</vt:lpstr>
      <vt:lpstr>Activities - continued</vt:lpstr>
      <vt:lpstr>Activities - continued</vt:lpstr>
      <vt:lpstr>Activities - continued</vt:lpstr>
      <vt:lpstr>Activities - continued</vt:lpstr>
      <vt:lpstr>Activities - continued</vt:lpstr>
      <vt:lpstr>Activities - continued</vt:lpstr>
      <vt:lpstr>Activities - continued</vt:lpstr>
      <vt:lpstr>Activities - continued</vt:lpstr>
      <vt:lpstr>Activities - continued</vt:lpstr>
      <vt:lpstr>Activities - continued</vt:lpstr>
      <vt:lpstr>Activities - continued</vt:lpstr>
      <vt:lpstr>Activities - continued</vt:lpstr>
      <vt:lpstr>Activities - continued</vt:lpstr>
      <vt:lpstr>Activities - continued</vt:lpstr>
      <vt:lpstr>Activities - continued</vt:lpstr>
      <vt:lpstr>Activities - continued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the Internship Cunningham</dc:title>
  <dc:creator>rschultz</dc:creator>
  <cp:lastModifiedBy>rschultz</cp:lastModifiedBy>
  <cp:revision>6</cp:revision>
  <dcterms:created xsi:type="dcterms:W3CDTF">2011-10-09T14:56:57Z</dcterms:created>
  <dcterms:modified xsi:type="dcterms:W3CDTF">2011-10-09T15:52:06Z</dcterms:modified>
</cp:coreProperties>
</file>